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endParaRPr sz="12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endParaRPr sz="120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Например, в JavaScript есть встроенная функция Math.max(a, b, c...), которая возвращает максимальное значение из аргументов: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alert( Math.max(1, 5, 2) ); // 5</a:t>
            </a:r>
            <a:endParaRPr sz="1200"/>
          </a:p>
          <a:p>
            <a:pPr lvl="0">
              <a:defRPr sz="1800"/>
            </a:pPr>
            <a:r>
              <a:rPr sz="1200"/>
              <a:t>При помощи apply мы могли бы найти максимум в произвольном массиве, вот так: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var arr = [];</a:t>
            </a:r>
            <a:endParaRPr sz="1200"/>
          </a:p>
          <a:p>
            <a:pPr lvl="0">
              <a:defRPr sz="1800"/>
            </a:pPr>
            <a:r>
              <a:rPr sz="1200"/>
              <a:t>arr.push(1);</a:t>
            </a:r>
            <a:endParaRPr sz="1200"/>
          </a:p>
          <a:p>
            <a:pPr lvl="0">
              <a:defRPr sz="1800"/>
            </a:pPr>
            <a:r>
              <a:rPr sz="1200"/>
              <a:t>arr.push(5);</a:t>
            </a:r>
            <a:endParaRPr sz="1200"/>
          </a:p>
          <a:p>
            <a:pPr lvl="0">
              <a:defRPr sz="1800"/>
            </a:pPr>
            <a:r>
              <a:rPr sz="1200"/>
              <a:t>arr.push(2);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// получить максимум из элементов arr</a:t>
            </a:r>
            <a:endParaRPr sz="1200"/>
          </a:p>
          <a:p>
            <a:pPr lvl="0">
              <a:defRPr sz="1800"/>
            </a:pPr>
            <a:r>
              <a:rPr sz="1200"/>
              <a:t>alert( Math.max.apply(null, arr) ); // 5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 примере выше мы передали аргументы через массив — второй параметр apply… Но вы, наверное, заметили небольшую странность? В качестве контекста this был передан null.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Строго говоря, полным эквивалентом вызову Math.max(1,2,3) был бы вызов Math.max.apply(Math, [1,2,3]). В обоих этих вызовах контекстом будет объект Math.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Но в данном случае в качестве контекста можно передавать что угодно, поскольку в своей внутренней реализации метод Math.max не использует this. Действительно, зачем this, если нужно всего лишь выбрать максимальный из аргументов? Вот так, при помощи apply мы получили короткий и элегантный способ вычислить максимальное значение в массиве!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Значение this устанавливается в зависимости от того, как вызвана функция: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Функции в JavaScript никак не привязаны к своему контексту this, с одной стороны, здорово — это позволяет быть максимально гибкими, одалживать методы и так далее.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Но с другой стороны — в некоторых случаях контекст может быть потерян. То есть мы вроде как вызываем метод объекта, а на самом деле он получает this = undefined.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 браузере есть встроенная функция setTimeout(func, ms), которая вызывает выполение функции func через ms миллисекунд (=1/1000 секунды).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Мы подробно остановимся на ней на следующей лекции, а пока просто посмотрим пример.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Этот код выведет «Привет» через 1000мс, то есть 1 секунду: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Попробуем сделать то же самое с методом объекта, следующий код должен выводить имя пользователя через 1 секунду:</a:t>
            </a:r>
            <a:endParaRPr sz="1200"/>
          </a:p>
          <a:p>
            <a:pPr lvl="0">
              <a:defRPr sz="1800"/>
            </a:pPr>
            <a:r>
              <a:rPr sz="1200"/>
              <a:t>При запуске кода выше через секунду выводится вовсе не "Вася", а undefined!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Это произошло потому, что в примере выше setTimeout получил функцию user.sayHi, но не её контекст. То есть, последняя строчка аналогична двум таким: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var f = user.sayHi;</a:t>
            </a:r>
            <a:endParaRPr sz="1200"/>
          </a:p>
          <a:p>
            <a:pPr lvl="0">
              <a:defRPr sz="1800"/>
            </a:pPr>
            <a:r>
              <a:rPr sz="1200"/>
              <a:t>setTimeout(f, 1000); // контекст user потеряли</a:t>
            </a:r>
            <a:endParaRPr sz="1200"/>
          </a:p>
          <a:p>
            <a:pPr lvl="0">
              <a:defRPr sz="1800"/>
            </a:pPr>
            <a:r>
              <a:rPr sz="1200"/>
              <a:t>Ситуация довольно типична — мы хотим передать метод объекта куда-то в другое место кода, откуда он потом может быть вызван. Как бы прикрепить к нему контекст, желательно, с минимумом плясок с бубном и при этом надёжно?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Есть несколько способов решения, среди которых мы, в зависимости от ситуации, можем выбирать.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Самый простой вариант решения — это обернуть вызов в анонимную функцию:</a:t>
            </a:r>
            <a:endParaRPr sz="1200"/>
          </a:p>
          <a:p>
            <a:pPr lvl="0">
              <a:defRPr sz="1800"/>
            </a:pPr>
            <a:r>
              <a:rPr sz="1200"/>
              <a:t>Теперь код работает, так как user достаётся из замыкания.</a:t>
            </a:r>
            <a:endParaRPr sz="1200"/>
          </a:p>
          <a:p>
            <a:pPr lvl="0">
              <a:defRPr sz="1800"/>
            </a:pPr>
            <a:r>
              <a:rPr sz="1200"/>
              <a:t>Это решение также позволяет передать дополнительные аргументы: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Но тут же появляется и уязвимое место в структуре кода!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А что, если до срабатывания setTimeout (ведь есть целая секунда) в переменную user будет записано другое значение? К примеру, в другом месте кода будет присвоено user=(другой пользователь)… В этом случае вызов неожиданно будет совсем не тот!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Хорошо бы гарантировать правильность контекста.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Напишем вспомогательную функцию bind(func, context), которая будет жёстко фиксировать контекст для func: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function bind(func, context) {</a:t>
            </a:r>
            <a:endParaRPr sz="1200"/>
          </a:p>
          <a:p>
            <a:pPr lvl="0">
              <a:defRPr sz="1800"/>
            </a:pPr>
            <a:r>
              <a:rPr sz="1200"/>
              <a:t>  return function() { // (*)</a:t>
            </a:r>
            <a:endParaRPr sz="1200"/>
          </a:p>
          <a:p>
            <a:pPr lvl="0">
              <a:defRPr sz="1800"/>
            </a:pPr>
            <a:r>
              <a:rPr sz="1200"/>
              <a:t>    return func.apply(context, arguments);</a:t>
            </a:r>
            <a:endParaRPr sz="1200"/>
          </a:p>
          <a:p>
            <a:pPr lvl="0">
              <a:defRPr sz="1800"/>
            </a:pPr>
            <a:r>
              <a:rPr sz="1200"/>
              <a:t>  };</a:t>
            </a:r>
            <a:endParaRPr sz="1200"/>
          </a:p>
          <a:p>
            <a:pPr lvl="0">
              <a:defRPr sz="1800"/>
            </a:pPr>
            <a:r>
              <a:rPr sz="1200"/>
              <a:t>}</a:t>
            </a:r>
            <a:endParaRPr sz="1200"/>
          </a:p>
          <a:p>
            <a:pPr lvl="0">
              <a:defRPr sz="1800"/>
            </a:pPr>
            <a:r>
              <a:rPr sz="1200"/>
              <a:t>Посмотрим, что она делает, как работает, на таком примере: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function f() {</a:t>
            </a:r>
            <a:endParaRPr sz="1200"/>
          </a:p>
          <a:p>
            <a:pPr lvl="0">
              <a:defRPr sz="1800"/>
            </a:pPr>
            <a:r>
              <a:rPr sz="1200"/>
              <a:t>  alert( this );</a:t>
            </a:r>
            <a:endParaRPr sz="1200"/>
          </a:p>
          <a:p>
            <a:pPr lvl="0">
              <a:defRPr sz="1800"/>
            </a:pPr>
            <a:r>
              <a:rPr sz="1200"/>
              <a:t>}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var g = bind(f, "Context");</a:t>
            </a:r>
            <a:endParaRPr sz="1200"/>
          </a:p>
          <a:p>
            <a:pPr lvl="0">
              <a:defRPr sz="1800"/>
            </a:pPr>
            <a:r>
              <a:rPr sz="1200"/>
              <a:t>g(); // Context</a:t>
            </a:r>
            <a:endParaRPr sz="1200"/>
          </a:p>
          <a:p>
            <a:pPr lvl="0">
              <a:defRPr sz="1800"/>
            </a:pPr>
            <a:r>
              <a:rPr sz="1200"/>
              <a:t>То есть, bind(f, "Context") привязывает "Context" в качестве this для f.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Посмотрим, за счёт чего это происходит.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Результатом bind(f, "Context"), как видно из кода, будет анонимная функция (*).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вызвать g с аргументами, то также будет работать:</a:t>
            </a:r>
            <a:endParaRPr sz="1200"/>
          </a:p>
          <a:p>
            <a:pPr lvl="0">
              <a:defRPr sz="1800"/>
            </a:pPr>
            <a:r>
              <a:rPr sz="1200"/>
              <a:t>Аргументы, которые получила g(...), передаются в f также благодаря методу .apply.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Иными словами, в результате вызова bind(func, context) мы получаем «функцию-обёртку», которая прозрачно передаёт вызов в func, с теми же аргументами, но фиксированным контекстом context.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Вернёмся к user.sayHi. Вариант с bind: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Теперь всё в порядке!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Вызов bind(user.sayHi, user) возвращает такую функцию-обёртку, которая привязывает user.sayHi к контексту user. Она будет вызвана через 1000мс.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this — это текущий объект при вызове «через точку» и новый объект при конструировании через new.</a:t>
            </a:r>
            <a:endParaRPr sz="1500"/>
          </a:p>
          <a:p>
            <a:pPr lvl="0">
              <a:defRPr sz="1800"/>
            </a:pPr>
            <a:r>
              <a:rPr sz="1500"/>
              <a:t>Теперь мы познакомимся со способом явно указать this при помощи методов call и apply.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Полученную обёртку можно вызвать и с аргументами — они пойдут в user.sayHi без изменений, фиксирован лишь контекст.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 примере выше продемонстрирована другая частая цель использования bind — «привязать» функцию к контексту, чтобы в дальнейшем «не таскать за собой» объект, а просто вызывать sayHi.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Результат bind можно передавать в любое место кода, вызывать как обычную функцию, он «помнит» свой контекст.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 современном JavaScript (или при подключении библиотеки es5-shim для IE8-) у функций уже есть встроенный метод bind, который мы можем использовать.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Он работает примерно так же, как bind, который описан выше.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Изменения очень небольшие: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Пример со встроенным методом bind: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Получили простой и надёжный способ привязать контекст, причём даже встроенный в JavaScript.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Далее мы будем использовать именно встроенный метод bind.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До этого мы говорили о привязке контекста. Теперь пойдём на шаг дальше. Привязывать можно не только контекст, но и аргументы. Используется это реже, но бывает полезно.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Карринг (currying) или каррирование — термин функционального программирования, который означает создание новой функции путём фиксирования аргументов существующей.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было сказано выше, метод func.bind(context, ...) может создавать обёртку, которая фиксирует не только контекст, но и ряд аргументов функции.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есть функция умножения двух чисел mul(a, b):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function mul(a, b) {</a:t>
            </a:r>
            <a:endParaRPr sz="1200"/>
          </a:p>
          <a:p>
            <a:pPr lvl="0">
              <a:defRPr sz="1800"/>
            </a:pPr>
            <a:r>
              <a:rPr sz="1200"/>
              <a:t>  return a * b;</a:t>
            </a:r>
            <a:endParaRPr sz="1200"/>
          </a:p>
          <a:p>
            <a:pPr lvl="0">
              <a:defRPr sz="1800"/>
            </a:pPr>
            <a:r>
              <a:rPr sz="1200"/>
              <a:t>};</a:t>
            </a:r>
            <a:endParaRPr sz="1200"/>
          </a:p>
          <a:p>
            <a:pPr lvl="0">
              <a:defRPr sz="1800"/>
            </a:pPr>
            <a:r>
              <a:rPr sz="1200"/>
              <a:t>При помощи bind создадим функцию double, удваивающую значения. Это будет вариант функции mul с фиксированным первым аргументом: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При вызове double будет передавать свои аргументы исходной функции mul после тех, которые указаны в bind, то есть в данном случае после зафиксированного первого аргумента 2.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Говорят, что double является «частичной функцией» (partial function) от mul.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Другая частичная функция triple утраивает значения:</a:t>
            </a:r>
            <a:endParaRPr sz="1200"/>
          </a:p>
          <a:p>
            <a:pPr lvl="0">
              <a:defRPr sz="1800"/>
            </a:pPr>
            <a:r>
              <a:rPr sz="1200"/>
              <a:t>При помощи bind мы можем получить из функции её «частный вариант» как самостоятельную функцию и дальше передать в setTimeout или сделать с ней что-то ещё.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Наш выигрыш в этом состоит в том, что эта самостоятельная функция, во-первых, имеет понятное имя (double, triple), а во-вторых, повторные вызовы позволяют не указывать каждый раз первый аргумент, он уже фиксирован благодаря bind.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Ответ: Hello.</a:t>
            </a:r>
            <a:endParaRPr sz="1500"/>
          </a:p>
          <a:p>
            <a:pPr lvl="0">
              <a:defRPr sz="1800"/>
            </a:pPr>
            <a:r>
              <a:rPr sz="1500"/>
              <a:t>Так как вызов идёт в контексте объекта user.g(), то внутри функции g контекст this = user.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Однако, функции g совершенно без разницы, какой this она получила.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Её единственное предназначение — это передать вызов в f вместе с аргументами и ранее указанным контекстом "Hello", что она и делает.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Эта задача демонстрирует, что изменить однажды привязанный контекст уже нельзя.</a:t>
            </a:r>
            <a:endParaRPr sz="15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Ответ: “Вася".</a:t>
            </a:r>
            <a:endParaRPr sz="1500"/>
          </a:p>
          <a:p>
            <a:pPr lvl="0">
              <a:defRPr sz="1800"/>
            </a:pPr>
            <a:r>
              <a:rPr sz="1500"/>
              <a:t>Первый вызов f.bind(..Вася..) возвращает «обёртку», которая устанавливает контекст для f и передаёт вызов f.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Следующий вызов bind будет устанавливать контекст уже для этой обёртки. Это ни на что не повлияет.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Ответ: undefined.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Результатом работы bind является функция-обёртка над sayHi. Эта функция — самостоятельный объект, у неё уже нет свойства test.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JavaScript предоставляет удивительно гибкие возможности по работе с функциями: их можно передавать, в них можно записывать данные как в объекты, у них есть свои встроенные методы…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Конечно, этим нужно уметь пользоваться. В этой главе, чтобы более глубоко понимать работу с функциями, мы рассмотрим создание функций-обёрток или, иначе говоря, «декораторов».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Декоратор — приём программирования, который позволяет взять существующую функцию и изменить/расширить ее поведение.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Декоратор получает функцию и возвращает обертку, которая делает что-то своё «вокруг» вызова основной функции.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Один простой декоратор вы уже видели ранее — это функция bind:</a:t>
            </a:r>
            <a:endParaRPr sz="1200"/>
          </a:p>
          <a:p>
            <a:pPr lvl="0">
              <a:defRPr sz="1800"/>
            </a:pPr>
            <a:r>
              <a:rPr sz="1200"/>
              <a:t>Вызов bind(func, context) возвращает обёртку, которая ставит this и передаёт основную работу функции func.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Синтаксис метода call: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func.call(context, arg1, arg2, ...)</a:t>
            </a:r>
            <a:endParaRPr sz="1200"/>
          </a:p>
          <a:p>
            <a:pPr lvl="0">
              <a:defRPr sz="1800"/>
            </a:pPr>
            <a:r>
              <a:rPr sz="1200"/>
              <a:t>При этом вызывается функция func, первый аргумент call становится её this, а остальные передаются «как есть».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Вызов func.call(context, a, b...) — то же, что обычный вызов func(a, b...), но с явно указанным this(=context).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у нас есть функция showFullName, которая работает с this: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function showFullName() {</a:t>
            </a:r>
            <a:endParaRPr sz="1200"/>
          </a:p>
          <a:p>
            <a:pPr lvl="0">
              <a:defRPr sz="1800"/>
            </a:pPr>
            <a:r>
              <a:rPr sz="1200"/>
              <a:t>  alert( this.firstName + " " + this.lastName );</a:t>
            </a:r>
            <a:endParaRPr sz="1200"/>
          </a:p>
          <a:p>
            <a:pPr lvl="0">
              <a:defRPr sz="1800"/>
            </a:pPr>
            <a:r>
              <a:rPr sz="1200"/>
              <a:t>}</a:t>
            </a:r>
            <a:endParaRPr sz="1200"/>
          </a:p>
          <a:p>
            <a:pPr lvl="0">
              <a:defRPr sz="1800"/>
            </a:pPr>
            <a:r>
              <a:rPr sz="1200"/>
              <a:t>Пока объекта нет, но это нормально, ведь JavaScript позволяет использовать this везде. Любая функция может в своём коде упомянуть this, каким будет это значение — выяснится в момент запуска.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Создадим более сложный декоратор, замеряющий время выполнения функции.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Он будет называться timingDecorator и получать функцию вместе с «названием таймера», а возвращать — функцию-обёртку, которая измеряет время и прибавляет его в специальный объект timer по свойству-названию.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Использование: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При помощи декоратора timingDecorator мы сможем взять произвольную функцию и одним движением руки прикрутить к ней измеритель времени.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Его реализация: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Обратим внимание на строку (*) внутри декоратора, которая и осуществляет передачу вызова: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var result = f.apply(this, arguments); // (*)</a:t>
            </a:r>
            <a:endParaRPr sz="1200"/>
          </a:p>
          <a:p>
            <a:pPr lvl="0">
              <a:defRPr sz="1800"/>
            </a:pPr>
            <a:r>
              <a:rPr sz="1200"/>
              <a:t>Этот приём называется «форвардинг вызова» (от англ. forwarding): текущий контекст и аргументы через apply передаются в функцию f, так что изнутри f всё выглядит так, как была вызвана она напрямую, а не декоратор.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Используем для фиббоначи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Предположим, у нас есть функция isAdmin(), которая возвращает true, если у посетителя есть права администратора.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Можно создать декоратор checkPermissionDecorator, который добавляет в любую функцию проверку прав: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создадим декоратор checkPermissionDecorator(f). Он будет возвращать обертку, которая передает вызов f в том случае, если у посетителя достаточно прав: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Итого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Декоратор — это обёртка над функцией, которая модифицирует её поведение. При этом основную работу по-прежнему выполняет функция.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Декораторы можно не только повторно использовать, но и комбинировать!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Это кардинально повышает их выразительную силу. Декораторы можно рассматривать как своего рода «фичи» или возможности, которые можно «нацепить» на любую функцию. Можно один, а можно несколько.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Скажем, используя декораторы, описанные выше, можно добавить к функции возможности по проверке типов данных, замеру времени и проверке доступа буквально одной строкой, не залезая при этом в её код, то есть (!) не увеличивая его сложность.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Вызов showFullName.call(user) запустит функцию, установив this = user, вот так: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Вызов showFullName.call(user) запустит функцию, установив this = user, вот так: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«Одалживание метода»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При помощи call можно легко взять метод одного объекта, в том числе встроенного, и вызвать в контексте другого.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Это называется «одалживание метода» (на англ. method borrowing).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Используем эту технику для упрощения манипуляций с arguments.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мы знаем, arguments не массив, а обычный объект, поэтому таких полезных методов как push, pop, join и других у него нет. Но иногда так хочется, чтобы были…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Нет ничего проще! Давайте скопируем метод join из обычного массива: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 строке (1) объявлен пустой массив [] и скопирован его метод [].join. Обратим внимание, мы не вызываем его, а просто копируем. Функция, в том числе встроенная — обычное значение, мы можем скопировать любое свойство любого объекта, и [].join здесь не исключение.</a:t>
            </a:r>
            <a:endParaRPr sz="1200"/>
          </a:p>
          <a:p>
            <a:pPr lvl="0">
              <a:defRPr sz="1800"/>
            </a:pPr>
            <a:r>
              <a:rPr sz="1200"/>
              <a:t>В строке (2) запустили join в контексте arguments, как будто он всегда там был.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…Однако, копирование метода из одного объекта в другой не всегда приемлемо!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Представим на минуту, что вместо arguments у нас — произвольный объект. У него тоже есть числовые индексы, length и мы хотим вызвать в его контексте метод [].join. То есть, ситуация похожа на arguments, но (!) вполне возможно, что у объекта есть свой метод join.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Поэтому копировать [].join, как сделано выше, нельзя: если он перезапишет собственный join объекта, то будет страшный бардак и путаница.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Безопасно вызвать метод нам поможет call: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Мы вызвали метод без копирования. Чисто, безопасно.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Ещё пример: [].slice.call(arguments)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 JavaScript есть очень простой способ сделать из arguments настоящий массив. Для этого возьмём метод массива: slice.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 стандарту вызов arr.slice(start, end) создаёт новый массив и копирует в него элементы массива arr от start до end. А если start и end не указаны, то копирует весь массив.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Вызовем его в контексте arguments: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и в случае с join, такой вызов технически возможен потому, что slice для работы требует только нумерованные свойства и length. Всё это в arguments есть.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нам неизвестно, с каким количеством аргументов понадобится вызвать функцию, можно использовать более мощный метод: apply.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Вызов функции при помощи func.apply работает аналогично func.call, но принимает массив аргументов вместо списка.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func.call(context, arg1, arg2);</a:t>
            </a:r>
            <a:endParaRPr sz="1200"/>
          </a:p>
          <a:p>
            <a:pPr lvl="0">
              <a:defRPr sz="1800"/>
            </a:pPr>
            <a:r>
              <a:rPr sz="1200"/>
              <a:t>// идентичен вызову</a:t>
            </a:r>
            <a:endParaRPr sz="1200"/>
          </a:p>
          <a:p>
            <a:pPr lvl="0">
              <a:defRPr sz="1800"/>
            </a:pPr>
            <a:r>
              <a:rPr sz="1200"/>
              <a:t>func.apply(context, [arg1, arg2]);</a:t>
            </a:r>
            <a:endParaRPr sz="1200"/>
          </a:p>
          <a:p>
            <a:pPr lvl="0">
              <a:defRPr sz="1800"/>
            </a:pPr>
            <a:r>
              <a:rPr sz="1200"/>
              <a:t>В частности, эти две строчки cработают одинаково: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showFullName.call(user, 'firstName', 'surname');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showFullName.apply(user, ['firstName', 'surname']);</a:t>
            </a:r>
            <a:endParaRPr sz="1200"/>
          </a:p>
          <a:p>
            <a:pPr lvl="0">
              <a:defRPr sz="1800"/>
            </a:pPr>
            <a:r>
              <a:rPr sz="1200"/>
              <a:t>Преимущество apply перед call отчётливо видно, когда мы формируем массив аргументов динамически.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  <a:endParaRPr sz="3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  <a:endParaRPr sz="36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  <a:endParaRPr sz="36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  <a:endParaRPr sz="36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Тема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  <a:endParaRPr sz="3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  <a:endParaRPr sz="36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  <a:endParaRPr sz="36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  <a:endParaRPr sz="36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spd="med" advClick="1"/>
  <p:txStyles>
    <p:titleStyle>
      <a:lvl1pPr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9pPr>
    </p:titleStyle>
    <p:bodyStyle>
      <a:lvl1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res_goit_template_01-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res_goit_template_01-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100" y="8547100"/>
            <a:ext cx="11938001" cy="3730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2060575" y="3270250"/>
            <a:ext cx="8928100" cy="179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90000"/>
              </a:lnSpc>
              <a:buClr>
                <a:srgbClr val="000000"/>
              </a:buClr>
              <a:buFont typeface="Helvetica Light"/>
              <a:defRPr b="1" sz="5800">
                <a:uFill>
                  <a:solidFill/>
                </a:uFill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5800">
                <a:uFill>
                  <a:solidFill/>
                </a:uFill>
              </a:rPr>
              <a:t>Call, Apply, Bind</a:t>
            </a:r>
          </a:p>
        </p:txBody>
      </p:sp>
      <p:sp>
        <p:nvSpPr>
          <p:cNvPr id="19" name="Shape 19"/>
          <p:cNvSpPr/>
          <p:nvPr/>
        </p:nvSpPr>
        <p:spPr>
          <a:xfrm>
            <a:off x="3225006" y="5364162"/>
            <a:ext cx="63500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 Light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Занятие 9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apply</a:t>
            </a:r>
          </a:p>
        </p:txBody>
      </p:sp>
      <p:sp>
        <p:nvSpPr>
          <p:cNvPr id="72" name="Shape 72"/>
          <p:cNvSpPr/>
          <p:nvPr/>
        </p:nvSpPr>
        <p:spPr>
          <a:xfrm>
            <a:off x="1188594" y="2806748"/>
            <a:ext cx="10642904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7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(context, arg1, arg2);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(context, [arg1, arg2]);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endParaRPr sz="27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sz="27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showFullName.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'firstName'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'surname'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showFullName.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 [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'firstName'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'surname'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]);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apply</a:t>
            </a:r>
          </a:p>
        </p:txBody>
      </p:sp>
      <p:sp>
        <p:nvSpPr>
          <p:cNvPr id="78" name="Shape 78"/>
          <p:cNvSpPr/>
          <p:nvPr/>
        </p:nvSpPr>
        <p:spPr>
          <a:xfrm>
            <a:off x="1169478" y="2603500"/>
            <a:ext cx="10665843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Math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max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[];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получить максимум из элементов arr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Math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max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apply</a:t>
            </a:r>
          </a:p>
        </p:txBody>
      </p:sp>
      <p:sp>
        <p:nvSpPr>
          <p:cNvPr id="84" name="Shape 84"/>
          <p:cNvSpPr/>
          <p:nvPr/>
        </p:nvSpPr>
        <p:spPr>
          <a:xfrm>
            <a:off x="1169478" y="2603500"/>
            <a:ext cx="10665843" cy="454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Math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max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[];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получить максимум из элементов arr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Math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max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FF2600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Итого про this</a:t>
            </a:r>
          </a:p>
        </p:txBody>
      </p:sp>
      <p:sp>
        <p:nvSpPr>
          <p:cNvPr id="90" name="Shape 90"/>
          <p:cNvSpPr/>
          <p:nvPr/>
        </p:nvSpPr>
        <p:spPr>
          <a:xfrm>
            <a:off x="1153616" y="2288269"/>
            <a:ext cx="11124606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 вызове функции как метода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400">
                <a:latin typeface="Menlo"/>
                <a:ea typeface="Menlo"/>
                <a:cs typeface="Menlo"/>
                <a:sym typeface="Menlo"/>
              </a:rPr>
              <a:t>obj.func(...)    </a:t>
            </a: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= obj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400">
                <a:latin typeface="Menlo"/>
                <a:ea typeface="Menlo"/>
                <a:cs typeface="Menlo"/>
                <a:sym typeface="Menlo"/>
              </a:rPr>
              <a:t>obj[</a:t>
            </a:r>
            <a:r>
              <a:rPr b="1" sz="24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"func"</a:t>
            </a:r>
            <a:r>
              <a:rPr sz="2400">
                <a:latin typeface="Menlo"/>
                <a:ea typeface="Menlo"/>
                <a:cs typeface="Menlo"/>
                <a:sym typeface="Menlo"/>
              </a:rPr>
              <a:t>](...)</a:t>
            </a:r>
            <a:br>
              <a:rPr sz="2400">
                <a:latin typeface="Menlo"/>
                <a:ea typeface="Menlo"/>
                <a:cs typeface="Menlo"/>
                <a:sym typeface="Menlo"/>
              </a:rPr>
            </a:br>
            <a:br>
              <a:rPr sz="2400">
                <a:latin typeface="Menlo"/>
                <a:ea typeface="Menlo"/>
                <a:cs typeface="Menlo"/>
                <a:sym typeface="Menlo"/>
              </a:rPr>
            </a:b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//При обычном вызове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400">
                <a:latin typeface="Menlo"/>
                <a:ea typeface="Menlo"/>
                <a:cs typeface="Menlo"/>
                <a:sym typeface="Menlo"/>
              </a:rPr>
              <a:t>func(...) </a:t>
            </a: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= window (ES3) /undefined (ES5)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//В new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4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sz="2400">
                <a:latin typeface="Menlo"/>
                <a:ea typeface="Menlo"/>
                <a:cs typeface="Menlo"/>
                <a:sym typeface="Menlo"/>
              </a:rPr>
              <a:t>func() </a:t>
            </a: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= {} (новый объект)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//Явное указание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4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4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400">
                <a:latin typeface="Menlo"/>
                <a:ea typeface="Menlo"/>
                <a:cs typeface="Menlo"/>
                <a:sym typeface="Menlo"/>
              </a:rPr>
              <a:t>(context, args) </a:t>
            </a:r>
            <a: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= context (явная передача)</a:t>
            </a:r>
            <a:br>
              <a:rPr i="1" sz="24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4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4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400">
                <a:latin typeface="Menlo"/>
                <a:ea typeface="Menlo"/>
                <a:cs typeface="Menlo"/>
                <a:sym typeface="Menlo"/>
              </a:rPr>
              <a:t>(context, arg1, arg2, ...)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358" y="11589"/>
            <a:ext cx="13097516" cy="9823137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879475" y="6405721"/>
            <a:ext cx="8712200" cy="128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Привязка контекста и карринг: «bind»</a:t>
            </a:r>
          </a:p>
        </p:txBody>
      </p:sp>
      <p:pic>
        <p:nvPicPr>
          <p:cNvPr id="97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Пример потери контекста</a:t>
            </a:r>
          </a:p>
        </p:txBody>
      </p:sp>
      <p:sp>
        <p:nvSpPr>
          <p:cNvPr id="103" name="Shape 103"/>
          <p:cNvSpPr/>
          <p:nvPr/>
        </p:nvSpPr>
        <p:spPr>
          <a:xfrm>
            <a:off x="1153616" y="2288269"/>
            <a:ext cx="6720484" cy="601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'Привет' 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}, </a:t>
            </a:r>
            <a:r>
              <a:rPr sz="2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);</a:t>
            </a:r>
            <a:endParaRPr sz="27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sz="27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sz="2700"/>
            </a:br>
            <a:r>
              <a:rPr b="1" sz="2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27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2700">
                <a:latin typeface="Menlo"/>
                <a:ea typeface="Menlo"/>
                <a:cs typeface="Menlo"/>
                <a:sym typeface="Menlo"/>
              </a:rPr>
            </a:br>
            <a:r>
              <a:rPr i="1" sz="2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undefined (не Вася</a:t>
            </a:r>
            <a:endParaRPr i="1" sz="27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Пример потери контекста</a:t>
            </a:r>
          </a:p>
        </p:txBody>
      </p:sp>
      <p:sp>
        <p:nvSpPr>
          <p:cNvPr id="109" name="Shape 109"/>
          <p:cNvSpPr/>
          <p:nvPr/>
        </p:nvSpPr>
        <p:spPr>
          <a:xfrm>
            <a:off x="1153616" y="2288269"/>
            <a:ext cx="10665843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br>
              <a:rPr sz="3000"/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.sayHi,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undefined (не Вася!)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endParaRPr i="1" sz="30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i="1" sz="30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.sayHi;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контекст user потеряли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1: сделать обёртку</a:t>
            </a:r>
          </a:p>
        </p:txBody>
      </p:sp>
      <p:sp>
        <p:nvSpPr>
          <p:cNvPr id="115" name="Shape 115"/>
          <p:cNvSpPr/>
          <p:nvPr/>
        </p:nvSpPr>
        <p:spPr>
          <a:xfrm>
            <a:off x="1153616" y="2288269"/>
            <a:ext cx="7454504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"Вася"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2: bind</a:t>
            </a:r>
          </a:p>
        </p:txBody>
      </p:sp>
      <p:sp>
        <p:nvSpPr>
          <p:cNvPr id="121" name="Shape 121"/>
          <p:cNvSpPr/>
          <p:nvPr/>
        </p:nvSpPr>
        <p:spPr>
          <a:xfrm>
            <a:off x="1153616" y="2288269"/>
            <a:ext cx="9258971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(func, context)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function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(*)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(context, </a:t>
            </a:r>
            <a:r>
              <a:rPr sz="26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endParaRPr sz="26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'Context'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Context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2: bind</a:t>
            </a:r>
          </a:p>
        </p:txBody>
      </p:sp>
      <p:sp>
        <p:nvSpPr>
          <p:cNvPr id="127" name="Shape 127"/>
          <p:cNvSpPr/>
          <p:nvPr/>
        </p:nvSpPr>
        <p:spPr>
          <a:xfrm>
            <a:off x="1153616" y="2288269"/>
            <a:ext cx="6536979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(a, b)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a + b 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'Context'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Context, затем 3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25" name="Shape 25"/>
          <p:cNvSpPr/>
          <p:nvPr/>
        </p:nvSpPr>
        <p:spPr>
          <a:xfrm>
            <a:off x="1166018" y="2468148"/>
            <a:ext cx="110998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Явное указание this: «call», «apply»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Привязка контекста и карринг: «bind»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Функции-обёртки, декораторы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2: bind</a:t>
            </a:r>
          </a:p>
        </p:txBody>
      </p:sp>
      <p:sp>
        <p:nvSpPr>
          <p:cNvPr id="133" name="Shape 133"/>
          <p:cNvSpPr/>
          <p:nvPr/>
        </p:nvSpPr>
        <p:spPr>
          <a:xfrm>
            <a:off x="1153616" y="2288269"/>
            <a:ext cx="8907253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(func, context)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function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(context,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),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2: bind</a:t>
            </a:r>
          </a:p>
        </p:txBody>
      </p:sp>
      <p:sp>
        <p:nvSpPr>
          <p:cNvPr id="139" name="Shape 139"/>
          <p:cNvSpPr/>
          <p:nvPr/>
        </p:nvSpPr>
        <p:spPr>
          <a:xfrm>
            <a:off x="1153616" y="2288269"/>
            <a:ext cx="11017561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br>
              <a:rPr sz="2300"/>
            </a:b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(who) {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здесь у sayHi есть один аргумент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': Привет, '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+ who 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sayHi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контекст Вася, а аргумент передаётся 'как есть'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Вася: Привет, Петя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'Маша'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Вася: Привет, Маша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3: встроенный метод bind</a:t>
            </a:r>
          </a:p>
        </p:txBody>
      </p:sp>
      <p:sp>
        <p:nvSpPr>
          <p:cNvPr id="145" name="Shape 145"/>
          <p:cNvSpPr/>
          <p:nvPr/>
        </p:nvSpPr>
        <p:spPr>
          <a:xfrm>
            <a:off x="1153616" y="2288269"/>
            <a:ext cx="6995741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br>
              <a:rPr sz="3000"/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(a, b)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a + b 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вместо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var g = bind(f, 'Context');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'Context'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Context, затем 3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Решение 3: встроенный метод bind</a:t>
            </a:r>
          </a:p>
        </p:txBody>
      </p:sp>
      <p:sp>
        <p:nvSpPr>
          <p:cNvPr id="151" name="Shape 151"/>
          <p:cNvSpPr/>
          <p:nvPr/>
        </p:nvSpPr>
        <p:spPr>
          <a:xfrm>
            <a:off x="1153616" y="2288269"/>
            <a:ext cx="10665843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setTimeout( bind(user.sayHi, user), 1000 );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1000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аналог через встроенный метод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Currying (каррирование)</a:t>
            </a:r>
          </a:p>
        </p:txBody>
      </p:sp>
      <p:sp>
        <p:nvSpPr>
          <p:cNvPr id="157" name="Shape 157"/>
          <p:cNvSpPr/>
          <p:nvPr/>
        </p:nvSpPr>
        <p:spPr>
          <a:xfrm>
            <a:off x="1153616" y="2288269"/>
            <a:ext cx="1066584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mul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(a, b)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a * b;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double умножает только на два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контекст фиксируем null, он не используется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double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mul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double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mul(2, 3) = 6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double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4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mul(2, 4) = 8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double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mul(2, 5) = 10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Currying (каррирование)</a:t>
            </a:r>
          </a:p>
        </p:txBody>
      </p:sp>
      <p:sp>
        <p:nvSpPr>
          <p:cNvPr id="163" name="Shape 163"/>
          <p:cNvSpPr/>
          <p:nvPr/>
        </p:nvSpPr>
        <p:spPr>
          <a:xfrm>
            <a:off x="1153616" y="2288269"/>
            <a:ext cx="1066584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triple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mul.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контекст фиксируем null, он не используется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triple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mul(3, 3) = 9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triple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4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mul(3, 4) = 12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triple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= mul(3, 5) = 15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643517" y="2833925"/>
            <a:ext cx="97177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Что выведет этот код?</a:t>
            </a:r>
          </a:p>
        </p:txBody>
      </p:sp>
      <p:sp>
        <p:nvSpPr>
          <p:cNvPr id="169" name="Shape 169"/>
          <p:cNvSpPr/>
          <p:nvPr/>
        </p:nvSpPr>
        <p:spPr>
          <a:xfrm>
            <a:off x="4267505" y="3854907"/>
            <a:ext cx="5160691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'Hello'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9.1</a:t>
            </a:r>
          </a:p>
        </p:txBody>
      </p:sp>
      <p:sp>
        <p:nvSpPr>
          <p:cNvPr id="171" name="Shape 171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643517" y="2833925"/>
            <a:ext cx="97177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Что выведет этот код?</a:t>
            </a:r>
          </a:p>
        </p:txBody>
      </p:sp>
      <p:sp>
        <p:nvSpPr>
          <p:cNvPr id="177" name="Shape 177"/>
          <p:cNvSpPr/>
          <p:nvPr/>
        </p:nvSpPr>
        <p:spPr>
          <a:xfrm>
            <a:off x="1177124" y="4188680"/>
            <a:ext cx="10650551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f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{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} ).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{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'Петя'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} 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();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9.2</a:t>
            </a:r>
          </a:p>
        </p:txBody>
      </p:sp>
      <p:sp>
        <p:nvSpPr>
          <p:cNvPr id="179" name="Shape 179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643517" y="2605325"/>
            <a:ext cx="971776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В свойство функции записано значение. Изменится ли оно после применения bind? Почему?</a:t>
            </a:r>
          </a:p>
        </p:txBody>
      </p:sp>
      <p:sp>
        <p:nvSpPr>
          <p:cNvPr id="185" name="Shape 185"/>
          <p:cNvSpPr/>
          <p:nvPr/>
        </p:nvSpPr>
        <p:spPr>
          <a:xfrm>
            <a:off x="2438046" y="3854907"/>
            <a:ext cx="8524950" cy="415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test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test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bound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b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bound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test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что выведет? почему?</a:t>
            </a: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9.3</a:t>
            </a:r>
          </a:p>
        </p:txBody>
      </p:sp>
      <p:sp>
        <p:nvSpPr>
          <p:cNvPr id="187" name="Shape 187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14784" y="-71440"/>
            <a:ext cx="15834368" cy="989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879475" y="6685756"/>
            <a:ext cx="87122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Функции-обёртки, декораторы</a:t>
            </a:r>
          </a:p>
        </p:txBody>
      </p:sp>
      <p:pic>
        <p:nvPicPr>
          <p:cNvPr id="194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901" y="-25497"/>
            <a:ext cx="13295532" cy="997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879475" y="6685756"/>
            <a:ext cx="87122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Явное указание this</a:t>
            </a: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bind — привязка контекста</a:t>
            </a:r>
          </a:p>
        </p:txBody>
      </p:sp>
      <p:sp>
        <p:nvSpPr>
          <p:cNvPr id="200" name="Shape 200"/>
          <p:cNvSpPr/>
          <p:nvPr/>
        </p:nvSpPr>
        <p:spPr>
          <a:xfrm>
            <a:off x="1153616" y="2288269"/>
            <a:ext cx="10665843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bind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(func, context)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func.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(context, </a:t>
            </a:r>
            <a:r>
              <a:rPr sz="30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Декоратор-таймер</a:t>
            </a:r>
          </a:p>
        </p:txBody>
      </p:sp>
      <p:sp>
        <p:nvSpPr>
          <p:cNvPr id="206" name="Shape 206"/>
          <p:cNvSpPr/>
          <p:nvPr/>
        </p:nvSpPr>
        <p:spPr>
          <a:xfrm>
            <a:off x="1023815" y="2063750"/>
            <a:ext cx="10627613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(x) {}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любая функция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{};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объект для таймеров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отдекорировали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f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timingDecorator(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'myFunc'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запускаем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функция работает как раньше, но время подсчитывается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.myFunc ); 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общее время выполнения всех вызовов f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Декоратор-таймер</a:t>
            </a:r>
          </a:p>
        </p:txBody>
      </p:sp>
      <p:sp>
        <p:nvSpPr>
          <p:cNvPr id="212" name="Shape 212"/>
          <p:cNvSpPr/>
          <p:nvPr/>
        </p:nvSpPr>
        <p:spPr>
          <a:xfrm>
            <a:off x="1023815" y="2063750"/>
            <a:ext cx="10436462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прибавит время выполнения f к таймеру timers[timer]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timingDecorator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(f, timer)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function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start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performance.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now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result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f.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(*)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if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(!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[timer])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[timer] =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[timer] += performance.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now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-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start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result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Декоратор-таймер</a:t>
            </a:r>
          </a:p>
        </p:txBody>
      </p:sp>
      <p:sp>
        <p:nvSpPr>
          <p:cNvPr id="218" name="Shape 218"/>
          <p:cNvSpPr/>
          <p:nvPr/>
        </p:nvSpPr>
        <p:spPr>
          <a:xfrm>
            <a:off x="1023815" y="2063750"/>
            <a:ext cx="1087228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функция может быть произвольной, например такой: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(n) 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(n &gt;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 ?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(n -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 +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(n -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 :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использование: завернём fibonacci в декоратор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latin typeface="Menlo"/>
                <a:ea typeface="Menlo"/>
                <a:cs typeface="Menlo"/>
                <a:sym typeface="Menlo"/>
              </a:rPr>
              <a:t>fibonacci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timingDecorator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1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'fibo'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неоднократные вызовы...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10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55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fibonacci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20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 );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6765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...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 любой момент можно получить общее количество времени на вызовы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timers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.fibo + </a:t>
            </a:r>
            <a:r>
              <a:rPr b="1" sz="21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'мс'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Декоратор проверки доступа</a:t>
            </a:r>
          </a:p>
        </p:txBody>
      </p:sp>
      <p:sp>
        <p:nvSpPr>
          <p:cNvPr id="224" name="Shape 224"/>
          <p:cNvSpPr/>
          <p:nvPr/>
        </p:nvSpPr>
        <p:spPr>
          <a:xfrm>
            <a:off x="1023815" y="1892300"/>
            <a:ext cx="9962407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checkPermissionDecorator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(f)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function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if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(isAdmin())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        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f.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apply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8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    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8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'Недостаточно прав'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//Использование декоратора:</a:t>
            </a:r>
            <a:b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save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 { ... 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i="1" sz="2800">
                <a:latin typeface="Menlo"/>
                <a:ea typeface="Menlo"/>
                <a:cs typeface="Menlo"/>
                <a:sym typeface="Menlo"/>
              </a:rPr>
              <a:t>save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checkPermissionDecorator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save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Теперь вызов функции save() проверяет права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678052" y="2240453"/>
            <a:ext cx="11648696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>
              <a:defRPr sz="1800"/>
            </a:pPr>
            <a:r>
              <a:rPr sz="2700"/>
              <a:t>Создайте декоратор </a:t>
            </a:r>
            <a:r>
              <a:rPr b="1" sz="2700"/>
              <a:t>makeLogging</a:t>
            </a:r>
            <a:r>
              <a:rPr sz="2700"/>
              <a:t>(f, log), </a:t>
            </a:r>
            <a:endParaRPr sz="2700"/>
          </a:p>
          <a:p>
            <a:pPr lvl="0" algn="ctr">
              <a:defRPr sz="1800"/>
            </a:pPr>
            <a:r>
              <a:rPr sz="2700"/>
              <a:t>который берет функцию f и массив log.</a:t>
            </a:r>
            <a:endParaRPr sz="2700"/>
          </a:p>
          <a:p>
            <a:pPr lvl="0" algn="ctr">
              <a:defRPr sz="1800"/>
            </a:pPr>
            <a:r>
              <a:rPr sz="2700"/>
              <a:t>Он должен возвращать обёртку вокруг f, которая при каждом вызове записывает аргументы в log, а затем передает вызов в f.</a:t>
            </a:r>
          </a:p>
        </p:txBody>
      </p:sp>
      <p:sp>
        <p:nvSpPr>
          <p:cNvPr id="230" name="Shape 230"/>
          <p:cNvSpPr/>
          <p:nvPr/>
        </p:nvSpPr>
        <p:spPr>
          <a:xfrm>
            <a:off x="2709896" y="4244309"/>
            <a:ext cx="9136634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000">
                <a:latin typeface="Menlo"/>
                <a:ea typeface="Menlo"/>
                <a:cs typeface="Menlo"/>
                <a:sym typeface="Menlo"/>
              </a:rPr>
              <a:t>work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(a) {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/* ... */ // work - произвольная функция, один аргумент</a:t>
            </a:r>
            <a:b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000">
                <a:latin typeface="Menlo"/>
                <a:ea typeface="Menlo"/>
                <a:cs typeface="Menlo"/>
                <a:sym typeface="Menlo"/>
              </a:rPr>
              <a:t>makeLogging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(f, log) { </a:t>
            </a:r>
            <a: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/* ваш код */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log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= [];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i="1" sz="2000">
                <a:latin typeface="Menlo"/>
                <a:ea typeface="Menlo"/>
                <a:cs typeface="Menlo"/>
                <a:sym typeface="Menlo"/>
              </a:rPr>
              <a:t>work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2000">
                <a:latin typeface="Menlo"/>
                <a:ea typeface="Menlo"/>
                <a:cs typeface="Menlo"/>
                <a:sym typeface="Menlo"/>
              </a:rPr>
              <a:t>makeLogging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i="1" sz="2000">
                <a:latin typeface="Menlo"/>
                <a:ea typeface="Menlo"/>
                <a:cs typeface="Menlo"/>
                <a:sym typeface="Menlo"/>
              </a:rPr>
              <a:t>work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i="1" sz="2000">
                <a:latin typeface="Menlo"/>
                <a:ea typeface="Menlo"/>
                <a:cs typeface="Menlo"/>
                <a:sym typeface="Menlo"/>
              </a:rPr>
              <a:t>work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1, добавлено в log</a:t>
            </a:r>
            <a:b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000">
                <a:latin typeface="Menlo"/>
                <a:ea typeface="Menlo"/>
                <a:cs typeface="Menlo"/>
                <a:sym typeface="Menlo"/>
              </a:rPr>
              <a:t>work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5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5, добавлено в log</a:t>
            </a:r>
            <a:b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[1,5]</a:t>
            </a:r>
          </a:p>
        </p:txBody>
      </p:sp>
      <p:sp>
        <p:nvSpPr>
          <p:cNvPr id="231" name="Shape 231"/>
          <p:cNvSpPr/>
          <p:nvPr>
            <p:ph type="title"/>
          </p:nvPr>
        </p:nvSpPr>
        <p:spPr>
          <a:xfrm>
            <a:off x="4421867" y="667866"/>
            <a:ext cx="4161067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9.4</a:t>
            </a:r>
          </a:p>
        </p:txBody>
      </p:sp>
      <p:sp>
        <p:nvSpPr>
          <p:cNvPr id="232" name="Shape 232"/>
          <p:cNvSpPr/>
          <p:nvPr/>
        </p:nvSpPr>
        <p:spPr>
          <a:xfrm>
            <a:off x="2562572" y="1239898"/>
            <a:ext cx="78796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Логирующий декоратор (1 аргумент)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889839" y="3177800"/>
            <a:ext cx="7225122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makeLogging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(f, log)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wrapper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(a)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log.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(a);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f.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a);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wrapper;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  <p:sp>
        <p:nvSpPr>
          <p:cNvPr id="236" name="Shape 236"/>
          <p:cNvSpPr/>
          <p:nvPr/>
        </p:nvSpPr>
        <p:spPr>
          <a:xfrm>
            <a:off x="2562572" y="1239898"/>
            <a:ext cx="78796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Решение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xfrm>
            <a:off x="4421866" y="667866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9.4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241" name="Shape 241"/>
          <p:cNvSpPr/>
          <p:nvPr/>
        </p:nvSpPr>
        <p:spPr>
          <a:xfrm>
            <a:off x="1166018" y="2468148"/>
            <a:ext cx="110998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Явное указание this: «call», «apply»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Привязка контекста и карринг: «bind»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Функции-обёртки, декораторы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res_goit_template_01-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4787" y="3914775"/>
            <a:ext cx="4973638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5968206" y="8501856"/>
            <a:ext cx="9652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"/>
              <a:defRPr b="1" sz="2400">
                <a:uFill>
                  <a:solidFill/>
                </a:uFill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2400">
                <a:uFill>
                  <a:solidFill/>
                </a:uFill>
              </a:rPr>
              <a:t>2015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call</a:t>
            </a:r>
          </a:p>
        </p:txBody>
      </p:sp>
      <p:sp>
        <p:nvSpPr>
          <p:cNvPr id="36" name="Shape 36"/>
          <p:cNvSpPr/>
          <p:nvPr/>
        </p:nvSpPr>
        <p:spPr>
          <a:xfrm>
            <a:off x="920045" y="2581208"/>
            <a:ext cx="10818764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func.call(context, arg1, arg2, …)</a:t>
            </a:r>
            <a:endParaRPr b="1" sz="2500">
              <a:solidFill>
                <a:srgbClr val="011993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b="1" sz="2500">
              <a:solidFill>
                <a:srgbClr val="011993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b="1" sz="2500">
              <a:solidFill>
                <a:srgbClr val="011993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endParaRPr b="1" sz="2500">
              <a:solidFill>
                <a:srgbClr val="011993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sz="2500"/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.firstName +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.lastName 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endParaRPr sz="2500">
              <a:latin typeface="Menlo"/>
              <a:ea typeface="Menlo"/>
              <a:cs typeface="Menlo"/>
              <a:sym typeface="Menlo"/>
            </a:endParaR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call</a:t>
            </a:r>
          </a:p>
        </p:txBody>
      </p:sp>
      <p:sp>
        <p:nvSpPr>
          <p:cNvPr id="42" name="Shape 42"/>
          <p:cNvSpPr/>
          <p:nvPr/>
        </p:nvSpPr>
        <p:spPr>
          <a:xfrm>
            <a:off x="920045" y="2321606"/>
            <a:ext cx="10818764" cy="453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br>
              <a:rPr sz="2500"/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lastName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lastName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b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функция вызовется с this=user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'Василий Петров'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 call</a:t>
            </a:r>
          </a:p>
        </p:txBody>
      </p:sp>
      <p:sp>
        <p:nvSpPr>
          <p:cNvPr id="48" name="Shape 48"/>
          <p:cNvSpPr/>
          <p:nvPr/>
        </p:nvSpPr>
        <p:spPr>
          <a:xfrm>
            <a:off x="1115385" y="1879600"/>
            <a:ext cx="11201067" cy="599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patronym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'Иванович'</a:t>
            </a:r>
            <a:b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(firstPart, lastPart)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[firstPart] +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[lastPart] 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f.call(контекст, аргумент1, аргумент2, ...)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'firstName'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'surname'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'Василий Петров'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showFullName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'firstName'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'patronym'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'Василий Иванович'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Method borrowing</a:t>
            </a:r>
          </a:p>
        </p:txBody>
      </p:sp>
      <p:sp>
        <p:nvSpPr>
          <p:cNvPr id="54" name="Shape 54"/>
          <p:cNvSpPr/>
          <p:nvPr/>
        </p:nvSpPr>
        <p:spPr>
          <a:xfrm>
            <a:off x="1188594" y="2806748"/>
            <a:ext cx="10627612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5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join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[].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join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одолжили метод (1)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argStr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join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':'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(2)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sz="25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argStr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сработает и выведет 1:2:3</a:t>
            </a:r>
            <a:br>
              <a:rPr i="1" sz="25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i="1" sz="25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Method borrowing</a:t>
            </a:r>
          </a:p>
        </p:txBody>
      </p:sp>
      <p:sp>
        <p:nvSpPr>
          <p:cNvPr id="60" name="Shape 60"/>
          <p:cNvSpPr/>
          <p:nvPr/>
        </p:nvSpPr>
        <p:spPr>
          <a:xfrm>
            <a:off x="1188594" y="2806748"/>
            <a:ext cx="10872286" cy="377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br>
              <a:rPr sz="2100"/>
            </a:b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1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join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[].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join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скопируем ссылку на функцию в переменную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// вызовем join с this=arguments,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// этот вызов эквивалентен arguments.join(':') из примера выше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1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argStr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21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join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1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1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':'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sz="21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argStr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сработает и выведет 1:2:3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Method borrowing</a:t>
            </a:r>
          </a:p>
        </p:txBody>
      </p:sp>
      <p:sp>
        <p:nvSpPr>
          <p:cNvPr id="66" name="Shape 66"/>
          <p:cNvSpPr/>
          <p:nvPr/>
        </p:nvSpPr>
        <p:spPr>
          <a:xfrm>
            <a:off x="1188594" y="2806748"/>
            <a:ext cx="10849348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вызов arr.slice() скопирует </a:t>
            </a:r>
            <a:endParaRPr i="1" sz="26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//все элементы из this в новый массив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6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[].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slice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call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sz="26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arguments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sz="26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args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join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', 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 ); </a:t>
            </a:r>
            <a:endParaRPr sz="26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args - полноценный массив из аргументов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printArgs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'Привет'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'мой'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'мир'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Привет, мой, мир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